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384" y="-10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AU"/>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6DCA6E-4B4F-40E1-BD25-1F6458CF9707}" type="datetimeFigureOut">
              <a:rPr lang="en-AU" smtClean="0"/>
              <a:pPr/>
              <a:t>28/05/2015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6860F1-274A-413B-92DC-869A8C6FE431}"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C16DCA6E-4B4F-40E1-BD25-1F6458CF9707}" type="datetimeFigureOut">
              <a:rPr lang="en-AU" smtClean="0"/>
              <a:pPr/>
              <a:t>28/05/2015</a:t>
            </a:fld>
            <a:endParaRPr lang="en-AU"/>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4A6860F1-274A-413B-92DC-869A8C6FE431}"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aslegrove Metal Disc+name.jpg"/>
          <p:cNvPicPr>
            <a:picLocks noChangeAspect="1"/>
          </p:cNvPicPr>
          <p:nvPr/>
        </p:nvPicPr>
        <p:blipFill>
          <a:blip r:embed="rId2" cstate="print"/>
          <a:stretch>
            <a:fillRect/>
          </a:stretch>
        </p:blipFill>
        <p:spPr>
          <a:xfrm>
            <a:off x="5013176" y="251520"/>
            <a:ext cx="935748" cy="1122739"/>
          </a:xfrm>
          <a:prstGeom prst="rect">
            <a:avLst/>
          </a:prstGeom>
        </p:spPr>
      </p:pic>
      <p:sp>
        <p:nvSpPr>
          <p:cNvPr id="9" name="TextBox 8"/>
          <p:cNvSpPr txBox="1"/>
          <p:nvPr/>
        </p:nvSpPr>
        <p:spPr>
          <a:xfrm>
            <a:off x="404664" y="395536"/>
            <a:ext cx="4536504" cy="584775"/>
          </a:xfrm>
          <a:prstGeom prst="rect">
            <a:avLst/>
          </a:prstGeom>
          <a:noFill/>
        </p:spPr>
        <p:txBody>
          <a:bodyPr wrap="square" rtlCol="0">
            <a:spAutoFit/>
          </a:bodyPr>
          <a:lstStyle/>
          <a:p>
            <a:r>
              <a:rPr lang="en-AU" sz="3200" b="1" dirty="0" smtClean="0">
                <a:latin typeface="Franklin Gothic Medium Cond" pitchFamily="34" charset="0"/>
              </a:rPr>
              <a:t>2013 </a:t>
            </a:r>
            <a:r>
              <a:rPr lang="en-AU" sz="3200" b="1" dirty="0" smtClean="0">
                <a:latin typeface="Franklin Gothic Medium Cond" pitchFamily="34" charset="0"/>
              </a:rPr>
              <a:t>Staff Chardonnay</a:t>
            </a:r>
            <a:endParaRPr lang="en-AU" sz="3200" b="1" dirty="0">
              <a:latin typeface="Franklin Gothic Medium Cond" pitchFamily="34" charset="0"/>
            </a:endParaRPr>
          </a:p>
        </p:txBody>
      </p:sp>
      <p:graphicFrame>
        <p:nvGraphicFramePr>
          <p:cNvPr id="12" name="Table 11"/>
          <p:cNvGraphicFramePr>
            <a:graphicFrameLocks noGrp="1"/>
          </p:cNvGraphicFramePr>
          <p:nvPr/>
        </p:nvGraphicFramePr>
        <p:xfrm>
          <a:off x="404664" y="6516216"/>
          <a:ext cx="6048672" cy="2148958"/>
        </p:xfrm>
        <a:graphic>
          <a:graphicData uri="http://schemas.openxmlformats.org/drawingml/2006/table">
            <a:tbl>
              <a:tblPr firstRow="1" bandRow="1">
                <a:effectLst>
                  <a:outerShdw blurRad="50800" dist="38100" algn="l" rotWithShape="0">
                    <a:prstClr val="black">
                      <a:alpha val="40000"/>
                    </a:prstClr>
                  </a:outerShdw>
                </a:effectLst>
                <a:tableStyleId>{2D5ABB26-0587-4C30-8999-92F81FD0307C}</a:tableStyleId>
              </a:tblPr>
              <a:tblGrid>
                <a:gridCol w="1080120"/>
                <a:gridCol w="1944216"/>
                <a:gridCol w="1512168"/>
                <a:gridCol w="504056"/>
                <a:gridCol w="504056"/>
                <a:gridCol w="504056"/>
              </a:tblGrid>
              <a:tr h="342959">
                <a:tc>
                  <a:txBody>
                    <a:bodyPr/>
                    <a:lstStyle/>
                    <a:p>
                      <a:r>
                        <a:rPr lang="en-AU" sz="1000" b="1" dirty="0" smtClean="0">
                          <a:latin typeface="Century Gothic" pitchFamily="34" charset="0"/>
                        </a:rPr>
                        <a:t>Region</a:t>
                      </a:r>
                      <a:endParaRPr lang="en-AU" sz="1000" b="1" dirty="0">
                        <a:latin typeface="Century Gothic" pitchFamily="34" charset="0"/>
                      </a:endParaRPr>
                    </a:p>
                  </a:txBody>
                  <a:tcPr anchor="ctr">
                    <a:lnL w="12700" cap="flat" cmpd="sng" algn="ctr">
                      <a:solidFill>
                        <a:schemeClr val="bg1">
                          <a:lumMod val="75000"/>
                        </a:schemeClr>
                      </a:solidFill>
                      <a:prstDash val="solid"/>
                      <a:round/>
                      <a:headEnd type="none" w="med" len="med"/>
                      <a:tailEnd type="none" w="med" len="med"/>
                    </a:lnL>
                    <a:lnT w="12700" cap="flat" cmpd="sng" algn="ctr">
                      <a:solidFill>
                        <a:schemeClr val="bg1">
                          <a:lumMod val="75000"/>
                        </a:schemeClr>
                      </a:solidFill>
                      <a:prstDash val="solid"/>
                      <a:round/>
                      <a:headEnd type="none" w="med" len="med"/>
                      <a:tailEnd type="none" w="med" len="med"/>
                    </a:lnT>
                  </a:tcPr>
                </a:tc>
                <a:tc>
                  <a:txBody>
                    <a:bodyPr/>
                    <a:lstStyle/>
                    <a:p>
                      <a:r>
                        <a:rPr lang="en-AU" sz="1000" dirty="0" smtClean="0">
                          <a:latin typeface="Century Gothic" pitchFamily="34" charset="0"/>
                        </a:rPr>
                        <a:t>Adelaide Hills</a:t>
                      </a:r>
                      <a:endParaRPr lang="en-AU" sz="1000" dirty="0">
                        <a:latin typeface="Century Gothic" pitchFamily="34" charset="0"/>
                      </a:endParaRPr>
                    </a:p>
                  </a:txBody>
                  <a:tcPr anchor="ctr">
                    <a:lnT w="12700" cap="flat" cmpd="sng" algn="ctr">
                      <a:solidFill>
                        <a:schemeClr val="bg1">
                          <a:lumMod val="75000"/>
                        </a:schemeClr>
                      </a:solidFill>
                      <a:prstDash val="solid"/>
                      <a:round/>
                      <a:headEnd type="none" w="med" len="med"/>
                      <a:tailEnd type="none" w="med" len="med"/>
                    </a:lnT>
                  </a:tcPr>
                </a:tc>
                <a:tc>
                  <a:txBody>
                    <a:bodyPr/>
                    <a:lstStyle/>
                    <a:p>
                      <a:r>
                        <a:rPr lang="en-AU" sz="1000" b="1" dirty="0" smtClean="0">
                          <a:latin typeface="Century Gothic" pitchFamily="34" charset="0"/>
                        </a:rPr>
                        <a:t>Alcohol  /</a:t>
                      </a:r>
                      <a:r>
                        <a:rPr lang="en-AU" sz="1000" b="1" baseline="0" dirty="0" smtClean="0">
                          <a:latin typeface="Century Gothic" pitchFamily="34" charset="0"/>
                        </a:rPr>
                        <a:t> </a:t>
                      </a:r>
                      <a:r>
                        <a:rPr lang="en-AU" sz="1000" b="1" dirty="0" smtClean="0">
                          <a:latin typeface="Century Gothic" pitchFamily="34" charset="0"/>
                        </a:rPr>
                        <a:t>pH / TA </a:t>
                      </a:r>
                      <a:endParaRPr lang="en-AU" sz="1000" b="1" dirty="0">
                        <a:latin typeface="Century Gothic" pitchFamily="34" charset="0"/>
                      </a:endParaRPr>
                    </a:p>
                  </a:txBody>
                  <a:tcPr anchor="ctr">
                    <a:lnT w="12700" cap="flat" cmpd="sng" algn="ctr">
                      <a:solidFill>
                        <a:schemeClr val="bg1">
                          <a:lumMod val="75000"/>
                        </a:schemeClr>
                      </a:solidFill>
                      <a:prstDash val="solid"/>
                      <a:round/>
                      <a:headEnd type="none" w="med" len="med"/>
                      <a:tailEnd type="none" w="med" len="med"/>
                    </a:lnT>
                  </a:tcPr>
                </a:tc>
                <a:tc>
                  <a:txBody>
                    <a:bodyPr/>
                    <a:lstStyle/>
                    <a:p>
                      <a:r>
                        <a:rPr lang="en-AU" sz="1000" dirty="0" smtClean="0">
                          <a:latin typeface="Century Gothic" pitchFamily="34" charset="0"/>
                        </a:rPr>
                        <a:t>12.6</a:t>
                      </a:r>
                      <a:endParaRPr lang="en-AU" sz="1000" dirty="0">
                        <a:latin typeface="Century Gothic" pitchFamily="34" charset="0"/>
                      </a:endParaRPr>
                    </a:p>
                  </a:txBody>
                  <a:tcPr anchor="ctr">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tcPr>
                </a:tc>
                <a:tc>
                  <a:txBody>
                    <a:bodyPr/>
                    <a:lstStyle/>
                    <a:p>
                      <a:r>
                        <a:rPr lang="en-AU" sz="1000" dirty="0" smtClean="0">
                          <a:latin typeface="Century Gothic" pitchFamily="34" charset="0"/>
                        </a:rPr>
                        <a:t>3.33</a:t>
                      </a:r>
                      <a:endParaRPr lang="en-AU" sz="1000" dirty="0">
                        <a:latin typeface="Century Gothic"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tcPr>
                </a:tc>
                <a:tc>
                  <a:txBody>
                    <a:bodyPr/>
                    <a:lstStyle/>
                    <a:p>
                      <a:r>
                        <a:rPr lang="en-AU" sz="1000" dirty="0" smtClean="0">
                          <a:latin typeface="Century Gothic" pitchFamily="34" charset="0"/>
                        </a:rPr>
                        <a:t>6.2</a:t>
                      </a:r>
                      <a:endParaRPr lang="en-AU" sz="1000" dirty="0">
                        <a:latin typeface="Century Gothic" pitchFamily="34" charset="0"/>
                      </a:endParaRPr>
                    </a:p>
                  </a:txBody>
                  <a:tcPr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tcPr>
                </a:tc>
              </a:tr>
              <a:tr h="342959">
                <a:tc>
                  <a:txBody>
                    <a:bodyPr/>
                    <a:lstStyle/>
                    <a:p>
                      <a:r>
                        <a:rPr lang="en-AU" sz="1000" b="1" dirty="0" smtClean="0">
                          <a:latin typeface="Century Gothic" pitchFamily="34" charset="0"/>
                        </a:rPr>
                        <a:t>Variety</a:t>
                      </a:r>
                      <a:endParaRPr lang="en-AU" sz="1000" b="1" dirty="0">
                        <a:latin typeface="Century Gothic" pitchFamily="34" charset="0"/>
                      </a:endParaRPr>
                    </a:p>
                  </a:txBody>
                  <a:tcPr anchor="ctr">
                    <a:lnL w="12700" cap="flat" cmpd="sng" algn="ctr">
                      <a:solidFill>
                        <a:schemeClr val="bg1">
                          <a:lumMod val="75000"/>
                        </a:schemeClr>
                      </a:solidFill>
                      <a:prstDash val="solid"/>
                      <a:round/>
                      <a:headEnd type="none" w="med" len="med"/>
                      <a:tailEnd type="none" w="med" len="med"/>
                    </a:lnL>
                  </a:tcPr>
                </a:tc>
                <a:tc>
                  <a:txBody>
                    <a:bodyPr/>
                    <a:lstStyle/>
                    <a:p>
                      <a:r>
                        <a:rPr lang="en-AU" sz="1000" dirty="0" smtClean="0">
                          <a:latin typeface="Century Gothic" pitchFamily="34" charset="0"/>
                        </a:rPr>
                        <a:t>Chardonnay</a:t>
                      </a:r>
                      <a:endParaRPr lang="en-AU" sz="1000" dirty="0">
                        <a:latin typeface="Century Gothic" pitchFamily="34" charset="0"/>
                      </a:endParaRPr>
                    </a:p>
                  </a:txBody>
                  <a:tcPr anchor="ctr"/>
                </a:tc>
                <a:tc gridSpan="4">
                  <a:txBody>
                    <a:bodyPr/>
                    <a:lstStyle/>
                    <a:p>
                      <a:r>
                        <a:rPr lang="en-AU" sz="1000" b="1" dirty="0" smtClean="0">
                          <a:latin typeface="Century Gothic" pitchFamily="34" charset="0"/>
                        </a:rPr>
                        <a:t>Winemaking</a:t>
                      </a:r>
                    </a:p>
                  </a:txBody>
                  <a:tcPr anchor="ctr">
                    <a:lnR w="12700" cap="flat" cmpd="sng" algn="ctr">
                      <a:solidFill>
                        <a:schemeClr val="bg1">
                          <a:lumMod val="75000"/>
                        </a:schemeClr>
                      </a:solidFill>
                      <a:prstDash val="solid"/>
                      <a:round/>
                      <a:headEnd type="none" w="med" len="med"/>
                      <a:tailEnd type="none" w="med" len="med"/>
                    </a:lnR>
                  </a:tcPr>
                </a:tc>
                <a:tc hMerge="1">
                  <a:txBody>
                    <a:bodyPr/>
                    <a:lstStyle/>
                    <a:p>
                      <a:endParaRPr lang="en-AU" dirty="0"/>
                    </a:p>
                  </a:txBody>
                  <a:tcPr>
                    <a:lnR w="12700" cap="flat" cmpd="sng" algn="ctr">
                      <a:solidFill>
                        <a:schemeClr val="bg1">
                          <a:lumMod val="75000"/>
                        </a:schemeClr>
                      </a:solidFill>
                      <a:prstDash val="solid"/>
                      <a:round/>
                      <a:headEnd type="none" w="med" len="med"/>
                      <a:tailEnd type="none" w="med" len="med"/>
                    </a:lnR>
                  </a:tcPr>
                </a:tc>
                <a:tc hMerge="1">
                  <a:txBody>
                    <a:bodyPr/>
                    <a:lstStyle/>
                    <a:p>
                      <a:endParaRPr lang="en-AU"/>
                    </a:p>
                  </a:txBody>
                  <a:tcPr/>
                </a:tc>
                <a:tc hMerge="1">
                  <a:txBody>
                    <a:bodyPr/>
                    <a:lstStyle/>
                    <a:p>
                      <a:endParaRPr lang="en-AU"/>
                    </a:p>
                  </a:txBody>
                  <a:tcPr/>
                </a:tc>
              </a:tr>
              <a:tr h="342959">
                <a:tc>
                  <a:txBody>
                    <a:bodyPr/>
                    <a:lstStyle/>
                    <a:p>
                      <a:r>
                        <a:rPr lang="en-AU" sz="1000" b="1" dirty="0" smtClean="0">
                          <a:latin typeface="Century Gothic" pitchFamily="34" charset="0"/>
                        </a:rPr>
                        <a:t>Harvest Dates</a:t>
                      </a:r>
                      <a:endParaRPr lang="en-AU" sz="1000" b="1" dirty="0">
                        <a:latin typeface="Century Gothic" pitchFamily="34" charset="0"/>
                      </a:endParaRPr>
                    </a:p>
                  </a:txBody>
                  <a:tcPr anchor="ctr">
                    <a:lnL w="12700" cap="flat" cmpd="sng" algn="ctr">
                      <a:solidFill>
                        <a:schemeClr val="bg1">
                          <a:lumMod val="75000"/>
                        </a:schemeClr>
                      </a:solidFill>
                      <a:prstDash val="solid"/>
                      <a:round/>
                      <a:headEnd type="none" w="med" len="med"/>
                      <a:tailEnd type="none" w="med" len="med"/>
                    </a:lnL>
                  </a:tcPr>
                </a:tc>
                <a:tc>
                  <a:txBody>
                    <a:bodyPr/>
                    <a:lstStyle/>
                    <a:p>
                      <a:r>
                        <a:rPr lang="en-AU" sz="1000" dirty="0" smtClean="0">
                          <a:latin typeface="Century Gothic" pitchFamily="34" charset="0"/>
                        </a:rPr>
                        <a:t>25</a:t>
                      </a:r>
                      <a:r>
                        <a:rPr lang="en-AU" sz="1000" baseline="30000" dirty="0" smtClean="0">
                          <a:latin typeface="Century Gothic" pitchFamily="34" charset="0"/>
                        </a:rPr>
                        <a:t>th</a:t>
                      </a:r>
                      <a:r>
                        <a:rPr lang="en-AU" sz="1000" dirty="0" smtClean="0">
                          <a:latin typeface="Century Gothic" pitchFamily="34" charset="0"/>
                        </a:rPr>
                        <a:t> February</a:t>
                      </a:r>
                      <a:endParaRPr lang="en-AU" sz="1000" dirty="0">
                        <a:latin typeface="Century Gothic" pitchFamily="34" charset="0"/>
                      </a:endParaRPr>
                    </a:p>
                  </a:txBody>
                  <a:tcPr anchor="ctr"/>
                </a:tc>
                <a:tc rowSpan="4" gridSpan="4">
                  <a:txBody>
                    <a:bodyPr/>
                    <a:lstStyle/>
                    <a:p>
                      <a:r>
                        <a:rPr lang="en-AU" sz="1000" b="0" dirty="0" smtClean="0">
                          <a:latin typeface="Century Gothic" pitchFamily="34" charset="0"/>
                        </a:rPr>
                        <a:t>Selectively harvested, whole bunch pressed with gentle</a:t>
                      </a:r>
                      <a:r>
                        <a:rPr lang="en-AU" sz="1000" b="0" baseline="0" dirty="0" smtClean="0">
                          <a:latin typeface="Century Gothic" pitchFamily="34" charset="0"/>
                        </a:rPr>
                        <a:t> pressing, separated into 3 portions, 1 partial solids ferment, two clarified parcels, all 100% barrel fermented in 40% new French oak and 60% 2 and 3 year old French oak. Partial MLF and lees stirred for 6 months, barrel selected and blended in January for bottling.</a:t>
                      </a:r>
                    </a:p>
                    <a:p>
                      <a:endParaRPr lang="en-AU" sz="1000" dirty="0">
                        <a:latin typeface="Century Gothic" pitchFamily="34" charset="0"/>
                      </a:endParaRPr>
                    </a:p>
                  </a:txBody>
                  <a:tcPr anchor="ctr">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tcPr>
                </a:tc>
                <a:tc rowSpan="4" hMerge="1">
                  <a:txBody>
                    <a:bodyPr/>
                    <a:lstStyle/>
                    <a:p>
                      <a:endParaRPr lang="en-AU" dirty="0"/>
                    </a:p>
                  </a:txBody>
                  <a:tcPr>
                    <a:lnR w="12700" cap="flat" cmpd="sng" algn="ctr">
                      <a:solidFill>
                        <a:schemeClr val="bg1">
                          <a:lumMod val="75000"/>
                        </a:schemeClr>
                      </a:solidFill>
                      <a:prstDash val="solid"/>
                      <a:round/>
                      <a:headEnd type="none" w="med" len="med"/>
                      <a:tailEnd type="none" w="med" len="med"/>
                    </a:lnR>
                  </a:tcPr>
                </a:tc>
                <a:tc rowSpan="4" hMerge="1">
                  <a:txBody>
                    <a:bodyPr/>
                    <a:lstStyle/>
                    <a:p>
                      <a:endParaRPr lang="en-AU"/>
                    </a:p>
                  </a:txBody>
                  <a:tcPr/>
                </a:tc>
                <a:tc rowSpan="4" hMerge="1">
                  <a:txBody>
                    <a:bodyPr/>
                    <a:lstStyle/>
                    <a:p>
                      <a:endParaRPr lang="en-AU"/>
                    </a:p>
                  </a:txBody>
                  <a:tcPr/>
                </a:tc>
              </a:tr>
              <a:tr h="342959">
                <a:tc>
                  <a:txBody>
                    <a:bodyPr/>
                    <a:lstStyle/>
                    <a:p>
                      <a:r>
                        <a:rPr lang="en-AU" sz="1000" b="1" dirty="0" smtClean="0">
                          <a:latin typeface="Century Gothic" pitchFamily="34" charset="0"/>
                        </a:rPr>
                        <a:t>Bottling Date</a:t>
                      </a:r>
                      <a:endParaRPr lang="en-AU" sz="1000" b="1" dirty="0">
                        <a:latin typeface="Century Gothic" pitchFamily="34" charset="0"/>
                      </a:endParaRPr>
                    </a:p>
                  </a:txBody>
                  <a:tcPr anchor="ctr">
                    <a:lnL w="12700" cap="flat" cmpd="sng" algn="ctr">
                      <a:solidFill>
                        <a:schemeClr val="bg1">
                          <a:lumMod val="75000"/>
                        </a:schemeClr>
                      </a:solidFill>
                      <a:prstDash val="solid"/>
                      <a:round/>
                      <a:headEnd type="none" w="med" len="med"/>
                      <a:tailEnd type="none" w="med" len="med"/>
                    </a:lnL>
                  </a:tcPr>
                </a:tc>
                <a:tc>
                  <a:txBody>
                    <a:bodyPr/>
                    <a:lstStyle/>
                    <a:p>
                      <a:r>
                        <a:rPr lang="en-AU" sz="1000" dirty="0" smtClean="0">
                          <a:latin typeface="Century Gothic" pitchFamily="34" charset="0"/>
                        </a:rPr>
                        <a:t>21</a:t>
                      </a:r>
                      <a:r>
                        <a:rPr lang="en-AU" sz="1000" baseline="30000" dirty="0" smtClean="0">
                          <a:latin typeface="Century Gothic" pitchFamily="34" charset="0"/>
                        </a:rPr>
                        <a:t>st</a:t>
                      </a:r>
                      <a:r>
                        <a:rPr lang="en-AU" sz="1000" dirty="0" smtClean="0">
                          <a:latin typeface="Century Gothic" pitchFamily="34" charset="0"/>
                        </a:rPr>
                        <a:t> Feb </a:t>
                      </a:r>
                      <a:r>
                        <a:rPr lang="en-AU" sz="1000" dirty="0" smtClean="0">
                          <a:latin typeface="Century Gothic" pitchFamily="34" charset="0"/>
                        </a:rPr>
                        <a:t>2014</a:t>
                      </a:r>
                      <a:endParaRPr lang="en-AU" sz="1000" dirty="0">
                        <a:latin typeface="Century Gothic" pitchFamily="34" charset="0"/>
                      </a:endParaRPr>
                    </a:p>
                  </a:txBody>
                  <a:tcPr anchor="ctr"/>
                </a:tc>
                <a:tc gridSpan="4" vMerge="1">
                  <a:txBody>
                    <a:bodyPr/>
                    <a:lstStyle/>
                    <a:p>
                      <a:endParaRPr lang="en-AU"/>
                    </a:p>
                  </a:txBody>
                  <a:tcPr/>
                </a:tc>
                <a:tc hMerge="1" vMerge="1">
                  <a:txBody>
                    <a:bodyPr/>
                    <a:lstStyle/>
                    <a:p>
                      <a:endParaRPr lang="en-AU" dirty="0"/>
                    </a:p>
                  </a:txBody>
                  <a:tcPr>
                    <a:lnR w="12700" cap="flat" cmpd="sng" algn="ctr">
                      <a:solidFill>
                        <a:schemeClr val="bg1">
                          <a:lumMod val="75000"/>
                        </a:schemeClr>
                      </a:solidFill>
                      <a:prstDash val="solid"/>
                      <a:round/>
                      <a:headEnd type="none" w="med" len="med"/>
                      <a:tailEnd type="none" w="med" len="med"/>
                    </a:lnR>
                  </a:tcPr>
                </a:tc>
                <a:tc hMerge="1" vMerge="1">
                  <a:txBody>
                    <a:bodyPr/>
                    <a:lstStyle/>
                    <a:p>
                      <a:endParaRPr lang="en-AU"/>
                    </a:p>
                  </a:txBody>
                  <a:tcPr/>
                </a:tc>
                <a:tc hMerge="1" vMerge="1">
                  <a:txBody>
                    <a:bodyPr/>
                    <a:lstStyle/>
                    <a:p>
                      <a:endParaRPr lang="en-AU"/>
                    </a:p>
                  </a:txBody>
                  <a:tcPr/>
                </a:tc>
              </a:tr>
              <a:tr h="342959">
                <a:tc>
                  <a:txBody>
                    <a:bodyPr/>
                    <a:lstStyle/>
                    <a:p>
                      <a:r>
                        <a:rPr lang="en-AU" sz="1000" b="1" dirty="0" smtClean="0">
                          <a:latin typeface="Century Gothic" pitchFamily="34" charset="0"/>
                        </a:rPr>
                        <a:t>Release</a:t>
                      </a:r>
                      <a:r>
                        <a:rPr lang="en-AU" sz="1000" b="1" baseline="0" dirty="0" smtClean="0">
                          <a:latin typeface="Century Gothic" pitchFamily="34" charset="0"/>
                        </a:rPr>
                        <a:t> Date</a:t>
                      </a:r>
                      <a:endParaRPr lang="en-AU" sz="1000" b="1" dirty="0">
                        <a:latin typeface="Century Gothic" pitchFamily="34" charset="0"/>
                      </a:endParaRPr>
                    </a:p>
                  </a:txBody>
                  <a:tcPr anchor="ctr">
                    <a:lnL w="12700" cap="flat" cmpd="sng" algn="ctr">
                      <a:solidFill>
                        <a:schemeClr val="bg1">
                          <a:lumMod val="75000"/>
                        </a:schemeClr>
                      </a:solidFill>
                      <a:prstDash val="solid"/>
                      <a:round/>
                      <a:headEnd type="none" w="med" len="med"/>
                      <a:tailEnd type="none" w="med" len="med"/>
                    </a:lnL>
                  </a:tcPr>
                </a:tc>
                <a:tc>
                  <a:txBody>
                    <a:bodyPr/>
                    <a:lstStyle/>
                    <a:p>
                      <a:r>
                        <a:rPr lang="en-AU" sz="1000" dirty="0" smtClean="0">
                          <a:latin typeface="Century Gothic" pitchFamily="34" charset="0"/>
                        </a:rPr>
                        <a:t>31</a:t>
                      </a:r>
                      <a:r>
                        <a:rPr lang="en-AU" sz="1000" baseline="30000" dirty="0" smtClean="0">
                          <a:latin typeface="Century Gothic" pitchFamily="34" charset="0"/>
                        </a:rPr>
                        <a:t>st</a:t>
                      </a:r>
                      <a:r>
                        <a:rPr lang="en-AU" sz="1000" dirty="0" smtClean="0">
                          <a:latin typeface="Century Gothic" pitchFamily="34" charset="0"/>
                        </a:rPr>
                        <a:t> May </a:t>
                      </a:r>
                      <a:r>
                        <a:rPr lang="en-AU" sz="1000" dirty="0" smtClean="0">
                          <a:latin typeface="Century Gothic" pitchFamily="34" charset="0"/>
                        </a:rPr>
                        <a:t>2014</a:t>
                      </a:r>
                      <a:endParaRPr lang="en-AU" sz="1000" dirty="0">
                        <a:latin typeface="Century Gothic" pitchFamily="34" charset="0"/>
                      </a:endParaRPr>
                    </a:p>
                  </a:txBody>
                  <a:tcPr anchor="ctr"/>
                </a:tc>
                <a:tc gridSpan="4" vMerge="1">
                  <a:txBody>
                    <a:bodyPr/>
                    <a:lstStyle/>
                    <a:p>
                      <a:endParaRPr lang="en-AU"/>
                    </a:p>
                  </a:txBody>
                  <a:tcPr/>
                </a:tc>
                <a:tc hMerge="1" vMerge="1">
                  <a:txBody>
                    <a:bodyPr/>
                    <a:lstStyle/>
                    <a:p>
                      <a:endParaRPr lang="en-AU" dirty="0"/>
                    </a:p>
                  </a:txBody>
                  <a:tcPr>
                    <a:lnR w="12700" cap="flat" cmpd="sng" algn="ctr">
                      <a:solidFill>
                        <a:schemeClr val="bg1">
                          <a:lumMod val="75000"/>
                        </a:schemeClr>
                      </a:solidFill>
                      <a:prstDash val="solid"/>
                      <a:round/>
                      <a:headEnd type="none" w="med" len="med"/>
                      <a:tailEnd type="none" w="med" len="med"/>
                    </a:lnR>
                  </a:tcPr>
                </a:tc>
                <a:tc hMerge="1" vMerge="1">
                  <a:txBody>
                    <a:bodyPr/>
                    <a:lstStyle/>
                    <a:p>
                      <a:endParaRPr lang="en-AU"/>
                    </a:p>
                  </a:txBody>
                  <a:tcPr/>
                </a:tc>
                <a:tc hMerge="1" vMerge="1">
                  <a:txBody>
                    <a:bodyPr/>
                    <a:lstStyle/>
                    <a:p>
                      <a:endParaRPr lang="en-AU"/>
                    </a:p>
                  </a:txBody>
                  <a:tcPr/>
                </a:tc>
              </a:tr>
              <a:tr h="342959">
                <a:tc>
                  <a:txBody>
                    <a:bodyPr/>
                    <a:lstStyle/>
                    <a:p>
                      <a:r>
                        <a:rPr lang="en-AU" sz="1000" b="1" dirty="0" smtClean="0">
                          <a:latin typeface="Century Gothic" pitchFamily="34" charset="0"/>
                        </a:rPr>
                        <a:t>Cellaring</a:t>
                      </a:r>
                      <a:endParaRPr lang="en-AU" sz="1000" b="1" dirty="0">
                        <a:latin typeface="Century Gothic" pitchFamily="34" charset="0"/>
                      </a:endParaRPr>
                    </a:p>
                  </a:txBody>
                  <a:tcPr anchor="ctr">
                    <a:lnL w="12700" cap="flat" cmpd="sng" algn="ctr">
                      <a:solidFill>
                        <a:schemeClr val="bg1">
                          <a:lumMod val="75000"/>
                        </a:schemeClr>
                      </a:solidFill>
                      <a:prstDash val="solid"/>
                      <a:round/>
                      <a:headEnd type="none" w="med" len="med"/>
                      <a:tailEnd type="none" w="med" len="med"/>
                    </a:lnL>
                    <a:lnB w="12700" cap="flat" cmpd="sng" algn="ctr">
                      <a:solidFill>
                        <a:schemeClr val="bg1">
                          <a:lumMod val="75000"/>
                        </a:schemeClr>
                      </a:solidFill>
                      <a:prstDash val="solid"/>
                      <a:round/>
                      <a:headEnd type="none" w="med" len="med"/>
                      <a:tailEnd type="none" w="med" len="med"/>
                    </a:lnB>
                  </a:tcPr>
                </a:tc>
                <a:tc>
                  <a:txBody>
                    <a:bodyPr/>
                    <a:lstStyle/>
                    <a:p>
                      <a:r>
                        <a:rPr lang="en-AU" sz="1000" dirty="0" smtClean="0">
                          <a:latin typeface="Century Gothic" pitchFamily="34" charset="0"/>
                        </a:rPr>
                        <a:t>Drink from </a:t>
                      </a:r>
                      <a:r>
                        <a:rPr lang="en-AU" sz="1000" dirty="0" smtClean="0">
                          <a:latin typeface="Century Gothic" pitchFamily="34" charset="0"/>
                        </a:rPr>
                        <a:t>2014 </a:t>
                      </a:r>
                      <a:r>
                        <a:rPr lang="en-AU" sz="1000" dirty="0" smtClean="0">
                          <a:latin typeface="Century Gothic" pitchFamily="34" charset="0"/>
                        </a:rPr>
                        <a:t>to </a:t>
                      </a:r>
                      <a:r>
                        <a:rPr lang="en-AU" sz="1000" dirty="0" smtClean="0">
                          <a:latin typeface="Century Gothic" pitchFamily="34" charset="0"/>
                        </a:rPr>
                        <a:t>2020</a:t>
                      </a:r>
                      <a:endParaRPr lang="en-AU" sz="1000" dirty="0">
                        <a:latin typeface="Century Gothic" pitchFamily="34" charset="0"/>
                      </a:endParaRPr>
                    </a:p>
                  </a:txBody>
                  <a:tcPr anchor="ctr">
                    <a:lnB w="12700" cap="flat" cmpd="sng" algn="ctr">
                      <a:solidFill>
                        <a:schemeClr val="bg1">
                          <a:lumMod val="75000"/>
                        </a:schemeClr>
                      </a:solidFill>
                      <a:prstDash val="solid"/>
                      <a:round/>
                      <a:headEnd type="none" w="med" len="med"/>
                      <a:tailEnd type="none" w="med" len="med"/>
                    </a:lnB>
                  </a:tcPr>
                </a:tc>
                <a:tc gridSpan="4" vMerge="1">
                  <a:txBody>
                    <a:bodyPr/>
                    <a:lstStyle/>
                    <a:p>
                      <a:endParaRPr lang="en-AU"/>
                    </a:p>
                  </a:txBody>
                  <a:tcPr>
                    <a:lnB w="12700" cap="flat" cmpd="sng" algn="ctr">
                      <a:solidFill>
                        <a:schemeClr val="bg1">
                          <a:lumMod val="75000"/>
                        </a:schemeClr>
                      </a:solidFill>
                      <a:prstDash val="solid"/>
                      <a:round/>
                      <a:headEnd type="none" w="med" len="med"/>
                      <a:tailEnd type="none" w="med" len="med"/>
                    </a:lnB>
                  </a:tcPr>
                </a:tc>
                <a:tc hMerge="1" vMerge="1">
                  <a:txBody>
                    <a:bodyPr/>
                    <a:lstStyle/>
                    <a:p>
                      <a:endParaRPr lang="en-AU" dirty="0"/>
                    </a:p>
                  </a:txBody>
                  <a:tcPr>
                    <a:lnR w="12700" cap="flat" cmpd="sng" algn="ctr">
                      <a:solidFill>
                        <a:schemeClr val="bg1">
                          <a:lumMod val="75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tcPr>
                </a:tc>
                <a:tc hMerge="1" vMerge="1">
                  <a:txBody>
                    <a:bodyPr/>
                    <a:lstStyle/>
                    <a:p>
                      <a:endParaRPr lang="en-AU"/>
                    </a:p>
                  </a:txBody>
                  <a:tcPr/>
                </a:tc>
                <a:tc hMerge="1" vMerge="1">
                  <a:txBody>
                    <a:bodyPr/>
                    <a:lstStyle/>
                    <a:p>
                      <a:endParaRPr lang="en-AU"/>
                    </a:p>
                  </a:txBody>
                  <a:tcPr/>
                </a:tc>
              </a:tr>
            </a:tbl>
          </a:graphicData>
        </a:graphic>
      </p:graphicFrame>
      <p:graphicFrame>
        <p:nvGraphicFramePr>
          <p:cNvPr id="14" name="Table 13"/>
          <p:cNvGraphicFramePr>
            <a:graphicFrameLocks noGrp="1"/>
          </p:cNvGraphicFramePr>
          <p:nvPr/>
        </p:nvGraphicFramePr>
        <p:xfrm>
          <a:off x="404664" y="1547664"/>
          <a:ext cx="4176464" cy="2164080"/>
        </p:xfrm>
        <a:graphic>
          <a:graphicData uri="http://schemas.openxmlformats.org/drawingml/2006/table">
            <a:tbl>
              <a:tblPr firstRow="1" bandRow="1">
                <a:tableStyleId>{2D5ABB26-0587-4C30-8999-92F81FD0307C}</a:tableStyleId>
              </a:tblPr>
              <a:tblGrid>
                <a:gridCol w="4176464"/>
              </a:tblGrid>
              <a:tr h="219067">
                <a:tc>
                  <a:txBody>
                    <a:bodyPr/>
                    <a:lstStyle/>
                    <a:p>
                      <a:r>
                        <a:rPr lang="en-AU" sz="1000" b="1" u="sng" dirty="0" smtClean="0">
                          <a:latin typeface="Century Gothic" pitchFamily="34" charset="0"/>
                        </a:rPr>
                        <a:t>Tasting Notes</a:t>
                      </a:r>
                      <a:endParaRPr lang="en-AU" sz="1000" b="1" u="sng" dirty="0">
                        <a:latin typeface="Century Gothic" pitchFamily="34" charset="0"/>
                      </a:endParaRPr>
                    </a:p>
                  </a:txBody>
                  <a:tcPr/>
                </a:tc>
              </a:tr>
              <a:tr h="1725149">
                <a:tc>
                  <a:txBody>
                    <a:bodyPr/>
                    <a:lstStyle/>
                    <a:p>
                      <a:r>
                        <a:rPr lang="en-AU" sz="1000" u="sng" dirty="0" smtClean="0">
                          <a:latin typeface="Century Gothic" pitchFamily="34" charset="0"/>
                        </a:rPr>
                        <a:t>Aroma</a:t>
                      </a:r>
                    </a:p>
                    <a:p>
                      <a:r>
                        <a:rPr lang="en-AU" sz="1000" dirty="0" smtClean="0">
                          <a:latin typeface="Century Gothic" pitchFamily="34" charset="0"/>
                        </a:rPr>
                        <a:t>Intensely</a:t>
                      </a:r>
                      <a:r>
                        <a:rPr lang="en-AU" sz="1000" baseline="0" dirty="0" smtClean="0">
                          <a:latin typeface="Century Gothic" pitchFamily="34" charset="0"/>
                        </a:rPr>
                        <a:t> aromatic and complex nose displaying ripe stone fruit, hints of apple, freshly squeezed lime juice and integrated butterscotch and hazelnut notes.</a:t>
                      </a:r>
                      <a:endParaRPr lang="en-AU" sz="1000" dirty="0" smtClean="0">
                        <a:latin typeface="Century Gothic" pitchFamily="34" charset="0"/>
                      </a:endParaRPr>
                    </a:p>
                    <a:p>
                      <a:endParaRPr lang="en-AU" sz="1000" dirty="0" smtClean="0">
                        <a:latin typeface="Century Gothic" pitchFamily="34" charset="0"/>
                      </a:endParaRPr>
                    </a:p>
                    <a:p>
                      <a:r>
                        <a:rPr lang="en-AU" sz="1000" i="1" dirty="0" smtClean="0">
                          <a:latin typeface="Century Gothic" pitchFamily="34" charset="0"/>
                        </a:rPr>
                        <a:t>Palate</a:t>
                      </a:r>
                    </a:p>
                    <a:p>
                      <a:r>
                        <a:rPr lang="en-AU" sz="1000" dirty="0" smtClean="0">
                          <a:latin typeface="Century Gothic" pitchFamily="34" charset="0"/>
                        </a:rPr>
                        <a:t>Fruit forward with fresh</a:t>
                      </a:r>
                      <a:r>
                        <a:rPr lang="en-AU" sz="1000" baseline="0" dirty="0" smtClean="0">
                          <a:latin typeface="Century Gothic" pitchFamily="34" charset="0"/>
                        </a:rPr>
                        <a:t> true peach, apricot and apple upfront then seamlessly integrated savoury oak with a hint of creaminess. Superbly balanced acidity, great fruit depth and length which finishes with a subtle textural edge.</a:t>
                      </a:r>
                      <a:endParaRPr lang="en-AU" sz="1000" dirty="0" smtClean="0">
                        <a:latin typeface="Century Gothic" pitchFamily="34" charset="0"/>
                      </a:endParaRPr>
                    </a:p>
                    <a:p>
                      <a:endParaRPr lang="en-AU" sz="1000" dirty="0" smtClean="0">
                        <a:latin typeface="Century Gothic" pitchFamily="34" charset="0"/>
                      </a:endParaRPr>
                    </a:p>
                    <a:p>
                      <a:endParaRPr lang="en-AU" sz="1000" dirty="0">
                        <a:latin typeface="Century Gothic" pitchFamily="34" charset="0"/>
                      </a:endParaRPr>
                    </a:p>
                  </a:txBody>
                  <a:tcPr/>
                </a:tc>
              </a:tr>
            </a:tbl>
          </a:graphicData>
        </a:graphic>
      </p:graphicFrame>
      <p:graphicFrame>
        <p:nvGraphicFramePr>
          <p:cNvPr id="15" name="Table 14"/>
          <p:cNvGraphicFramePr>
            <a:graphicFrameLocks noGrp="1"/>
          </p:cNvGraphicFramePr>
          <p:nvPr/>
        </p:nvGraphicFramePr>
        <p:xfrm>
          <a:off x="404664" y="3491880"/>
          <a:ext cx="4176464" cy="1296144"/>
        </p:xfrm>
        <a:graphic>
          <a:graphicData uri="http://schemas.openxmlformats.org/drawingml/2006/table">
            <a:tbl>
              <a:tblPr firstRow="1" bandRow="1">
                <a:tableStyleId>{2D5ABB26-0587-4C30-8999-92F81FD0307C}</a:tableStyleId>
              </a:tblPr>
              <a:tblGrid>
                <a:gridCol w="4176464"/>
              </a:tblGrid>
              <a:tr h="284041">
                <a:tc>
                  <a:txBody>
                    <a:bodyPr/>
                    <a:lstStyle/>
                    <a:p>
                      <a:r>
                        <a:rPr lang="en-AU" sz="1000" b="1" u="sng" dirty="0" smtClean="0">
                          <a:latin typeface="Century Gothic" pitchFamily="34" charset="0"/>
                        </a:rPr>
                        <a:t>Vineyards</a:t>
                      </a:r>
                      <a:endParaRPr lang="en-AU" sz="1000" b="1" u="sng" dirty="0">
                        <a:latin typeface="Century Gothic" pitchFamily="34" charset="0"/>
                      </a:endParaRPr>
                    </a:p>
                  </a:txBody>
                  <a:tcPr/>
                </a:tc>
              </a:tr>
              <a:tr h="1012103">
                <a:tc>
                  <a:txBody>
                    <a:bodyPr/>
                    <a:lstStyle/>
                    <a:p>
                      <a:r>
                        <a:rPr lang="en-AU" sz="1000" dirty="0" smtClean="0">
                          <a:latin typeface="Century Gothic" pitchFamily="34" charset="0"/>
                        </a:rPr>
                        <a:t>Selected from a single vineyard at</a:t>
                      </a:r>
                      <a:r>
                        <a:rPr lang="en-AU" sz="1000" baseline="0" dirty="0" smtClean="0">
                          <a:latin typeface="Century Gothic" pitchFamily="34" charset="0"/>
                        </a:rPr>
                        <a:t> Kuitpo. A northerly facing slope provides the warmth to produce lifted stone fruit and tropical fruits while the cool nights maintain the elegance and mineral acid backbone which gives ageing ability and life to the wine.</a:t>
                      </a:r>
                      <a:endParaRPr lang="en-AU" sz="1000" dirty="0">
                        <a:latin typeface="Century Gothic" pitchFamily="34" charset="0"/>
                      </a:endParaRPr>
                    </a:p>
                  </a:txBody>
                  <a:tcPr/>
                </a:tc>
              </a:tr>
            </a:tbl>
          </a:graphicData>
        </a:graphic>
      </p:graphicFrame>
      <p:graphicFrame>
        <p:nvGraphicFramePr>
          <p:cNvPr id="16" name="Table 15"/>
          <p:cNvGraphicFramePr>
            <a:graphicFrameLocks noGrp="1"/>
          </p:cNvGraphicFramePr>
          <p:nvPr/>
        </p:nvGraphicFramePr>
        <p:xfrm>
          <a:off x="404664" y="4788024"/>
          <a:ext cx="4176464" cy="1737427"/>
        </p:xfrm>
        <a:graphic>
          <a:graphicData uri="http://schemas.openxmlformats.org/drawingml/2006/table">
            <a:tbl>
              <a:tblPr firstRow="1" bandRow="1">
                <a:tableStyleId>{2D5ABB26-0587-4C30-8999-92F81FD0307C}</a:tableStyleId>
              </a:tblPr>
              <a:tblGrid>
                <a:gridCol w="4176464"/>
              </a:tblGrid>
              <a:tr h="274387">
                <a:tc>
                  <a:txBody>
                    <a:bodyPr/>
                    <a:lstStyle/>
                    <a:p>
                      <a:r>
                        <a:rPr lang="en-AU" sz="1000" b="1" u="sng" dirty="0" smtClean="0">
                          <a:latin typeface="Century Gothic" pitchFamily="34" charset="0"/>
                        </a:rPr>
                        <a:t>The Staff Story</a:t>
                      </a:r>
                      <a:endParaRPr lang="en-AU" sz="1000" b="1" u="sng" dirty="0">
                        <a:latin typeface="Century Gothic" pitchFamily="34" charset="0"/>
                      </a:endParaRPr>
                    </a:p>
                  </a:txBody>
                  <a:tcPr/>
                </a:tc>
              </a:tr>
              <a:tr h="1453805">
                <a:tc>
                  <a:txBody>
                    <a:bodyPr/>
                    <a:lstStyle/>
                    <a:p>
                      <a:r>
                        <a:rPr lang="en-AU" sz="1000" kern="1200" baseline="0" dirty="0" smtClean="0">
                          <a:solidFill>
                            <a:schemeClr val="tx1"/>
                          </a:solidFill>
                          <a:latin typeface="Century Gothic" pitchFamily="34" charset="0"/>
                          <a:ea typeface="+mn-ea"/>
                          <a:cs typeface="+mn-cs"/>
                        </a:rPr>
                        <a:t>The “Staff” story revolves around the Hazel Tree. The Celts believed the trees that grew around them all held special powers. The Hazel Tree is arguably the quintessential Celtic Tree due to it’s legendary position at the heart or entrance of the Otherworld. Since the times of the Druids down to the modern era Hazel wood was used to make robust Staffs to guide the wise along their path. The wood is flexible and yet strong and provides clean string lines. This Chardonnay exhibits clean lines with strength and versatility similar to that of the Hazel wood. </a:t>
                      </a:r>
                      <a:endParaRPr lang="en-AU" sz="1000" dirty="0">
                        <a:latin typeface="Century Gothic" pitchFamily="34" charset="0"/>
                      </a:endParaRPr>
                    </a:p>
                  </a:txBody>
                  <a:tcPr/>
                </a:tc>
              </a:tr>
            </a:tbl>
          </a:graphicData>
        </a:graphic>
      </p:graphicFrame>
      <p:pic>
        <p:nvPicPr>
          <p:cNvPr id="18" name="Picture 17" descr="Staff Chardonnay.jpg"/>
          <p:cNvPicPr>
            <a:picLocks noChangeAspect="1"/>
          </p:cNvPicPr>
          <p:nvPr/>
        </p:nvPicPr>
        <p:blipFill>
          <a:blip r:embed="rId3" cstate="print"/>
          <a:stretch>
            <a:fillRect/>
          </a:stretch>
        </p:blipFill>
        <p:spPr>
          <a:xfrm>
            <a:off x="4653136" y="1475657"/>
            <a:ext cx="1576503" cy="4790824"/>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TotalTime>
  <Words>322</Words>
  <Application>Microsoft Office PowerPoint</Application>
  <PresentationFormat>On-screen Show (4:3)</PresentationFormat>
  <Paragraphs>29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Greg</dc:creator>
  <cp:lastModifiedBy>lachlan</cp:lastModifiedBy>
  <cp:revision>19</cp:revision>
  <dcterms:created xsi:type="dcterms:W3CDTF">2013-04-30T00:41:06Z</dcterms:created>
  <dcterms:modified xsi:type="dcterms:W3CDTF">2015-05-27T22:31:32Z</dcterms:modified>
</cp:coreProperties>
</file>